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9"/>
  </p:notesMasterIdLst>
  <p:sldIdLst>
    <p:sldId id="260" r:id="rId5"/>
    <p:sldId id="420" r:id="rId6"/>
    <p:sldId id="417" r:id="rId7"/>
    <p:sldId id="423" r:id="rId8"/>
    <p:sldId id="262" r:id="rId9"/>
    <p:sldId id="355" r:id="rId10"/>
    <p:sldId id="395" r:id="rId11"/>
    <p:sldId id="263" r:id="rId12"/>
    <p:sldId id="264" r:id="rId13"/>
    <p:sldId id="265" r:id="rId14"/>
    <p:sldId id="421" r:id="rId15"/>
    <p:sldId id="267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422" r:id="rId25"/>
    <p:sldId id="278" r:id="rId26"/>
    <p:sldId id="279" r:id="rId27"/>
    <p:sldId id="397" r:id="rId28"/>
    <p:sldId id="281" r:id="rId29"/>
    <p:sldId id="398" r:id="rId30"/>
    <p:sldId id="426" r:id="rId31"/>
    <p:sldId id="427" r:id="rId32"/>
    <p:sldId id="428" r:id="rId33"/>
    <p:sldId id="399" r:id="rId34"/>
    <p:sldId id="282" r:id="rId35"/>
    <p:sldId id="431" r:id="rId36"/>
    <p:sldId id="432" r:id="rId37"/>
    <p:sldId id="433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408" r:id="rId46"/>
    <p:sldId id="379" r:id="rId47"/>
    <p:sldId id="437" r:id="rId48"/>
    <p:sldId id="413" r:id="rId49"/>
    <p:sldId id="375" r:id="rId50"/>
    <p:sldId id="380" r:id="rId51"/>
    <p:sldId id="381" r:id="rId52"/>
    <p:sldId id="382" r:id="rId53"/>
    <p:sldId id="384" r:id="rId54"/>
    <p:sldId id="305" r:id="rId55"/>
    <p:sldId id="386" r:id="rId56"/>
    <p:sldId id="387" r:id="rId57"/>
    <p:sldId id="308" r:id="rId58"/>
    <p:sldId id="388" r:id="rId59"/>
    <p:sldId id="310" r:id="rId60"/>
    <p:sldId id="390" r:id="rId61"/>
    <p:sldId id="406" r:id="rId62"/>
    <p:sldId id="407" r:id="rId63"/>
    <p:sldId id="401" r:id="rId64"/>
    <p:sldId id="402" r:id="rId65"/>
    <p:sldId id="314" r:id="rId66"/>
    <p:sldId id="315" r:id="rId67"/>
    <p:sldId id="438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49" r:id="rId86"/>
    <p:sldId id="391" r:id="rId87"/>
    <p:sldId id="43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7189D"/>
    <a:srgbClr val="00B388"/>
    <a:srgbClr val="418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6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1376" y="168"/>
      </p:cViewPr>
      <p:guideLst/>
    </p:cSldViewPr>
  </p:slideViewPr>
  <p:outlineViewPr>
    <p:cViewPr>
      <p:scale>
        <a:sx n="33" d="100"/>
        <a:sy n="33" d="100"/>
      </p:scale>
      <p:origin x="0" y="-6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7B64-8658-9042-868E-D45BA5B35C7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EDB64-4C49-354C-93BB-49C238195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2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53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5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1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5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26D51-0AC3-5CC4-F2A3-B470805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C0CE7-AFAD-6446-5B02-A92E526F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DE471-9D51-35BB-63C3-0F5F82BE4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7F6A-4FAC-D939-37B6-38B8B9191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D89DA-6C15-F33E-854D-86596397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18C0-5000-9FD9-0FB7-F29B40A37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0D667-A908-DF0D-2001-E831FF14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FC29-434E-0FF5-7470-FE32813C7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63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5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44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6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84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DC8E-075A-91ED-6E88-112E9B1D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177CC-F0D5-EB5D-4E4E-4B9B951EC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5A4EF-BC04-3C68-3883-B7FC76BE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1EF1-EBC5-D304-4817-72FC238AF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BB23-9E61-EA68-D5D2-DBD4D5EF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F7BAF-713F-D509-0C62-CF82A47B7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92B59-C6BE-2B31-76EE-FA55DD01A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0C78-D813-5F8B-844A-801613A8F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42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1DF-CB4C-35DF-C6C1-C0F18CD6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35A23-0824-2D52-FFA3-A788A730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597F1-E91C-1A31-CDB0-A36EED5DB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38D0-58AF-FEBD-D7F7-D0AC73E4A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08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8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0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16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072C-57A1-1C6B-9301-85B7B008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374EC-7C04-AF14-1E6D-D222017FE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A2795-B617-F79B-CFB9-DD57876D5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63302-AF7A-0136-28C5-0292E401D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3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038D-7F46-D86F-884C-2DCD3D4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2F630-B695-1E60-0CF0-CF63B95FA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D6E88-5F9D-2F91-6E65-715AA9F4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65A8-7197-13A7-A4CD-8E3BEAC9B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99FA-9268-FE48-5548-1689DE7E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575C2-5594-C0DB-B5F7-14D37B172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36D72-B994-42D9-861D-F41863BA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C902-B2DB-27AF-15F1-F2B1E7723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4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58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1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86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9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6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7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4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A358-D96D-D8EE-8E47-0CE979F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AD026-FA8C-827E-F89D-42CE2A31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4FA02-88C9-2B1E-F59E-643A2FD5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48D5-B1D9-30C9-F27B-3119B7808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57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5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32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6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2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450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7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30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4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950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2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1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9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57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3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20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871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44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ECB0-6BDC-3ABC-6D76-A9027841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F84F4-EB85-82A0-0FAD-8C8E05A89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D3E7C-A90B-D382-0071-66A7F83E0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DD6B-2826-AA44-F331-4A640478B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4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0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06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850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0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48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93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2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471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67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1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62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8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505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45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82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8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83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FA34-93B8-574E-8104-41A25F7E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FC4FA-5CD7-7A1F-34A0-82681DD4C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EDF1F-CD61-7A60-CBDD-090E45A38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B65F8-E71F-069E-B74B-D8C151DF9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0303-F4BD-47AC-A270-6CD8A40DD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D5EB-2254-43C7-8BC9-A36DFFF71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44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59B1-E633-4900-83C6-1106E799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A54C5-2A65-4F99-A816-D3CB615A6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21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EF6DC-6399-433F-B884-2EEAA3E11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A0A55-31FC-4814-81CD-493DFED84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70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3988-68E2-4F05-B76B-C794740E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4C9B-F3D3-4309-BA17-4B493B56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B680-5EA1-41B9-87A1-C201C456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59390-6150-40FB-88D3-6D4164AD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30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A6F-123C-44C6-A6EF-CB35DD3C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C071-40B9-4CE3-91C6-1898EAAFC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60AD-95CF-4647-BA67-45B91ADFC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8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B67C-F56A-40AA-91ED-389AC586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67A37-65E2-494D-8881-A3F77913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EBDB9-7960-41AA-AD40-19AFC3E0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751F2-6F73-483A-8004-80A8F70FA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944D2-7AAC-4672-86CE-DEA987077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5145-5AC4-4C96-B368-47BFAE93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48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BB8E-9869-4B59-8584-FFE89D4C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7BFE-A61D-4011-B86A-461DCC20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10AA-2DFA-42CA-A41A-C434AB68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36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E4-9582-48FC-9F34-7AC08211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0411B-AC01-48A1-8FA9-F5755019A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EA95-D574-4662-9391-962D9432A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73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C1D5C-61C2-4652-8780-7A56EFA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6652-9283-430A-80CE-9E6AB4AB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logo with colorful letters&#10;&#10;Description automatically generated with medium confidence">
            <a:extLst>
              <a:ext uri="{FF2B5EF4-FFF2-40B4-BE49-F238E27FC236}">
                <a16:creationId xmlns:a16="http://schemas.microsoft.com/office/drawing/2014/main" id="{AECDE80D-73AA-789A-C8D5-713D29A7EA9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47" y="6219500"/>
            <a:ext cx="1858527" cy="643467"/>
          </a:xfrm>
          <a:prstGeom prst="rect">
            <a:avLst/>
          </a:prstGeom>
        </p:spPr>
      </p:pic>
      <p:pic>
        <p:nvPicPr>
          <p:cNvPr id="8" name="Picture 7" descr="A black background with colorful letters&#10;&#10;Description automatically generated">
            <a:extLst>
              <a:ext uri="{FF2B5EF4-FFF2-40B4-BE49-F238E27FC236}">
                <a16:creationId xmlns:a16="http://schemas.microsoft.com/office/drawing/2014/main" id="{2445E764-409A-0CD0-592C-8467BDF53E7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2" y="6219500"/>
            <a:ext cx="1858527" cy="643467"/>
          </a:xfrm>
          <a:prstGeom prst="rect">
            <a:avLst/>
          </a:prstGeom>
        </p:spPr>
      </p:pic>
      <p:pic>
        <p:nvPicPr>
          <p:cNvPr id="9" name="Picture 8" descr="A logo with colorful letters&#10;&#10;Description automatically generated">
            <a:extLst>
              <a:ext uri="{FF2B5EF4-FFF2-40B4-BE49-F238E27FC236}">
                <a16:creationId xmlns:a16="http://schemas.microsoft.com/office/drawing/2014/main" id="{F941D32D-ADD8-3E61-E608-004769A5FF4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72" y="6219722"/>
            <a:ext cx="1858528" cy="643245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DC2FC4B8-2763-90C3-7DD9-85D6F90D32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" y="6219500"/>
            <a:ext cx="1385209" cy="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0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p.com/documents/2012/09/2a404253-5b7c-0010-82c7-eda71af511fa.html" TargetMode="Externa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hamrobbo.github.io/building_gateway_servic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hyperlink" Target="https://abapgit.or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hamrobbo.github.io/building_gateway_services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hyperlink" Target="https://abapgit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5086-932D-89E9-367F-676733D8F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Building Gateway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6FED7-BC4B-60C8-B1A8-518AD475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24" y="4149280"/>
            <a:ext cx="810192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Graham Robinson</a:t>
            </a:r>
          </a:p>
          <a:p>
            <a:r>
              <a:rPr lang="en-US" dirty="0" err="1"/>
              <a:t>Yelcho</a:t>
            </a:r>
            <a:r>
              <a:rPr lang="en-US" dirty="0"/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39801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Warning – I do not have all the answers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92F57-B573-DE1C-E40C-AA4032955FD4}"/>
              </a:ext>
            </a:extLst>
          </p:cNvPr>
          <p:cNvSpPr txBox="1"/>
          <p:nvPr/>
        </p:nvSpPr>
        <p:spPr>
          <a:xfrm>
            <a:off x="4727674" y="2458155"/>
            <a:ext cx="273664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🤷🏻‍♂️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98D8-64B8-C55D-3FA4-911B45F9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4D98F6C4-8DBF-6058-4F23-A45B7284B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8BB1FD-D729-D45A-7F2C-9D2B0BC2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B2F62-7875-97DD-D6E8-4E2DC8AF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5332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 Principles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for Consumers</a:t>
            </a:r>
          </a:p>
          <a:p>
            <a:r>
              <a:rPr lang="en-US" sz="3600" dirty="0"/>
              <a:t>Think </a:t>
            </a:r>
            <a:r>
              <a:rPr lang="en-US" sz="3600" dirty="0" err="1"/>
              <a:t>oData</a:t>
            </a:r>
            <a:r>
              <a:rPr lang="en-US" sz="3600" dirty="0"/>
              <a:t> i.e. Entities, Associations, etc.</a:t>
            </a:r>
          </a:p>
          <a:p>
            <a:r>
              <a:rPr lang="en-US" sz="3600" dirty="0"/>
              <a:t>Leave SAP domain knowledge at the door</a:t>
            </a:r>
          </a:p>
          <a:p>
            <a:r>
              <a:rPr lang="en-US" sz="3600" dirty="0"/>
              <a:t>REST API’s should be self-describing</a:t>
            </a:r>
          </a:p>
          <a:p>
            <a:r>
              <a:rPr lang="en-US" sz="3600" dirty="0"/>
              <a:t>Function Imports should be for special cases only</a:t>
            </a:r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View of 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FDDC6-E5D1-2962-DF8B-CB153D73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3" y="1366810"/>
            <a:ext cx="11222200" cy="4736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505" y="6511852"/>
            <a:ext cx="431079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60205" y="1365244"/>
            <a:ext cx="3074524" cy="2205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9FB6F5-70A5-C306-1273-CED5275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600201"/>
            <a:ext cx="5926667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1E447-8653-D528-C64B-B1F50AA71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09"/>
          <a:stretch/>
        </p:blipFill>
        <p:spPr>
          <a:xfrm>
            <a:off x="6502400" y="2371809"/>
            <a:ext cx="5326943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E3FA-F7F2-48A4-4887-2D704001E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64" y="1392387"/>
            <a:ext cx="9301071" cy="4525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2930-EC8E-5BF1-7430-98632E3B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3" y="1323210"/>
            <a:ext cx="10110893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03980-1AF5-DFF7-D8FD-C080C95D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329467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1" y="1340432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8048" y="2391034"/>
            <a:ext cx="1901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Remove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label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5514" y="4060876"/>
            <a:ext cx="884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095"/>
            <a:ext cx="12192000" cy="24487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$metadata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A6A9B-FEC3-DC6C-05F3-33B4301D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5" y="1314149"/>
            <a:ext cx="11905753" cy="2276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0FB45-24DF-6572-764E-5FD6AEB4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E08D-0C74-5944-B951-A4412AEE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5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E76AF-40F5-A275-3DB9-80752978857A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94EC0-D6A1-BA14-E09C-AA1F3AE3E7CA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grahamrobbo</a:t>
              </a:r>
              <a:endParaRPr lang="en-AU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E2D8CD7-3E67-06F5-4A13-8B8B1555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C2D1A-E0D5-FADD-C72C-ED60B746DED9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F7188E-7716-222A-7EE8-3A34D3C67E10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graham@yelcho.com.au</a:t>
              </a:r>
              <a:endParaRPr lang="en-US" dirty="0"/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98406D0-95A4-A18A-7677-78AEBDFFE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40E55-B7CF-899D-D308-00009E86E366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32BF80E1-059E-2B13-82D8-6A64538F0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909F084D-7CC1-291A-3D2E-4A9C539FF0E7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+61 412 402 441</a:t>
              </a:r>
              <a:endParaRPr lang="en-AU" dirty="0"/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EAB6DE-5BB8-3EC6-AE26-32881A703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&amp; Times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0387F4-9B12-902F-4C81-4038C8BA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837"/>
            <a:ext cx="12192000" cy="1728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555" y="4616756"/>
            <a:ext cx="9486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Use </a:t>
            </a:r>
            <a:r>
              <a:rPr lang="en-US" sz="2400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sz="2400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sz="2400" dirty="0">
              <a:solidFill>
                <a:srgbClr val="FF8E29"/>
              </a:solidFill>
            </a:endParaRPr>
          </a:p>
          <a:p>
            <a:pPr algn="ctr"/>
            <a:r>
              <a:rPr lang="en-US" sz="2400" dirty="0">
                <a:solidFill>
                  <a:srgbClr val="FF8E29"/>
                </a:solidFill>
              </a:rPr>
              <a:t>Don’t be tempted to use </a:t>
            </a:r>
            <a:r>
              <a:rPr lang="en-US" sz="2400" dirty="0" err="1">
                <a:solidFill>
                  <a:srgbClr val="FF8E29"/>
                </a:solidFill>
              </a:rPr>
              <a:t>Edm.String</a:t>
            </a:r>
            <a:r>
              <a:rPr lang="en-US" sz="2400" dirty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sz="2400" dirty="0" err="1">
                <a:solidFill>
                  <a:srgbClr val="FF8E29"/>
                </a:solidFill>
              </a:rPr>
              <a:t>Edm.DateTime</a:t>
            </a:r>
            <a:r>
              <a:rPr lang="en-US" sz="2400" dirty="0">
                <a:solidFill>
                  <a:srgbClr val="FF8E29"/>
                </a:solidFill>
              </a:rPr>
              <a:t> replaced in </a:t>
            </a:r>
            <a:r>
              <a:rPr lang="en-US" sz="2400" dirty="0" err="1">
                <a:solidFill>
                  <a:srgbClr val="FF8E29"/>
                </a:solidFill>
              </a:rPr>
              <a:t>oData</a:t>
            </a:r>
            <a:r>
              <a:rPr lang="en-US" sz="2400" dirty="0">
                <a:solidFill>
                  <a:srgbClr val="FF8E29"/>
                </a:solidFill>
              </a:rPr>
              <a:t> V4 specification</a:t>
            </a:r>
          </a:p>
        </p:txBody>
      </p:sp>
      <p:sp>
        <p:nvSpPr>
          <p:cNvPr id="6" name="Oval 5"/>
          <p:cNvSpPr/>
          <p:nvPr/>
        </p:nvSpPr>
        <p:spPr>
          <a:xfrm>
            <a:off x="2888107" y="3616572"/>
            <a:ext cx="1479029" cy="50338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90574"/>
            <a:ext cx="4408496" cy="121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452" y="1735114"/>
            <a:ext cx="7507016" cy="132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9C30-EB96-FD67-4336-2145507A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01DC36FB-BF6C-16E5-C312-FF0E4567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DF7FD5-60F7-1BE2-EF94-267B6B2E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6A1871-BD26-6DCD-C61C-F0B6F3AB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0906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159080"/>
            <a:ext cx="11464260" cy="344709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encapsulate all business logic in</a:t>
            </a:r>
            <a:b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class is not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ABAP class that only contains static methods is not really a class</a:t>
            </a:r>
            <a:r>
              <a:rPr lang="is-IS" sz="3200" dirty="0"/>
              <a:t>…..</a:t>
            </a:r>
            <a:br>
              <a:rPr lang="is-IS" sz="3200" dirty="0"/>
            </a:br>
            <a:br>
              <a:rPr lang="is-IS" sz="3200" dirty="0"/>
            </a:br>
            <a:r>
              <a:rPr lang="is-IS" sz="2800" dirty="0"/>
              <a:t>... in all respects except object type it is analogous to a...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584891" y="3718448"/>
            <a:ext cx="7022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2nd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946159"/>
            <a:ext cx="1146426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Refer to rule 1</a:t>
            </a:r>
          </a:p>
        </p:txBody>
      </p:sp>
    </p:spTree>
    <p:extLst>
      <p:ext uri="{BB962C8B-B14F-4D97-AF65-F5344CB8AC3E}">
        <p14:creationId xmlns:p14="http://schemas.microsoft.com/office/powerpoint/2010/main" val="389300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the singleton design pattern in ABAP</a:t>
            </a:r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1026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EE963B3E-05E6-7651-206D-D50FB92E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getters (&amp; sometimes setters) </a:t>
            </a:r>
            <a:r>
              <a:rPr lang="en-US" sz="1600" dirty="0"/>
              <a:t>i.e. Accessors &amp; </a:t>
            </a:r>
            <a:r>
              <a:rPr lang="en-US" sz="1600" dirty="0" err="1"/>
              <a:t>Mutators</a:t>
            </a:r>
            <a:endParaRPr lang="en-US" sz="1600" dirty="0"/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E260B-3A57-A921-9DCB-3A84DABF6186}"/>
              </a:ext>
            </a:extLst>
          </p:cNvPr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5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334CA8DB-B854-BA1E-F7FF-825DF24C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CBA8-FCF2-5CE5-8A04-B9ABB56B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FA117-4F55-D6D9-30E6-CA773ADD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6D025-90F4-3F9A-F39F-2C5470112F94}"/>
              </a:ext>
            </a:extLst>
          </p:cNvPr>
          <p:cNvSpPr txBox="1"/>
          <p:nvPr/>
        </p:nvSpPr>
        <p:spPr>
          <a:xfrm>
            <a:off x="489337" y="363196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E22D79-372C-A6CF-B510-24F24221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6D11-0423-864D-F5A2-FAA46D9F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E209B-FEAA-1C43-0898-67440320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0979A-11BC-0DEA-26DE-2C7E86C7466C}"/>
              </a:ext>
            </a:extLst>
          </p:cNvPr>
          <p:cNvSpPr txBox="1"/>
          <p:nvPr/>
        </p:nvSpPr>
        <p:spPr>
          <a:xfrm>
            <a:off x="489337" y="3631962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325F2B-5209-982B-785A-DABC49F1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13366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54CC-B8AD-885C-C425-3B45E8F2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B2686-3EA7-F0FD-3304-DB7803E2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2F704-7470-9680-2FF8-5DFF4CD04FFC}"/>
              </a:ext>
            </a:extLst>
          </p:cNvPr>
          <p:cNvSpPr txBox="1"/>
          <p:nvPr/>
        </p:nvSpPr>
        <p:spPr>
          <a:xfrm>
            <a:off x="489337" y="3631962"/>
            <a:ext cx="1121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set_important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abap_true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C4202-5988-152C-FA4B-671A7577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  <p:pic>
        <p:nvPicPr>
          <p:cNvPr id="4098" name="Picture 2" descr="Free SAP ABAP Tutorial - Abap coding for beginners with tricks and examples  | Udemy">
            <a:extLst>
              <a:ext uri="{FF2B5EF4-FFF2-40B4-BE49-F238E27FC236}">
                <a16:creationId xmlns:a16="http://schemas.microsoft.com/office/drawing/2014/main" id="{769C81D9-8995-F99D-224E-796BABB5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81" y="4187669"/>
            <a:ext cx="3204238" cy="18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006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21BF2394-179D-7CBF-50ED-49B4405DD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843950"/>
            <a:ext cx="10820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8E29"/>
                </a:solidFill>
              </a:rPr>
              <a:t>You can implement your business logic however you like</a:t>
            </a:r>
            <a:r>
              <a:rPr lang="is-IS" sz="4000" dirty="0">
                <a:solidFill>
                  <a:srgbClr val="FF8E29"/>
                </a:solidFill>
              </a:rPr>
              <a:t>…</a:t>
            </a:r>
            <a:br>
              <a:rPr lang="is-IS" sz="4000" dirty="0">
                <a:solidFill>
                  <a:srgbClr val="FF8E29"/>
                </a:solidFill>
              </a:rPr>
            </a:br>
            <a:br>
              <a:rPr lang="is-IS" sz="4000" dirty="0">
                <a:solidFill>
                  <a:srgbClr val="FF8E29"/>
                </a:solidFill>
              </a:rPr>
            </a:br>
            <a:r>
              <a:rPr lang="is-IS" sz="4000" dirty="0">
                <a:solidFill>
                  <a:srgbClr val="FF8E29"/>
                </a:solidFill>
              </a:rPr>
              <a:t>just </a:t>
            </a:r>
            <a:r>
              <a:rPr lang="en-US" sz="40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16352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AB33B-D093-09CA-B0F0-CE26CA92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56" b="-456"/>
          <a:stretch/>
        </p:blipFill>
        <p:spPr>
          <a:xfrm>
            <a:off x="583672" y="1463730"/>
            <a:ext cx="3656029" cy="434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95" y="1407178"/>
            <a:ext cx="5180047" cy="4663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86762" y="858629"/>
            <a:ext cx="4867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upon </a:t>
            </a:r>
            <a:r>
              <a:rPr lang="en-US" sz="1600" dirty="0">
                <a:hlinkClick r:id="rId5"/>
              </a:rPr>
              <a:t>SAP Enterprise Procurement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7D0E-B0A7-CBF9-06EB-0833FADD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554BF-65A0-AA9E-CE75-BF227A13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D027B0-6F4D-1B97-BEC6-09A8BAAD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5EDB49-B111-8773-CA2E-EDDA95A86A33}"/>
              </a:ext>
            </a:extLst>
          </p:cNvPr>
          <p:cNvGrpSpPr/>
          <p:nvPr/>
        </p:nvGrpSpPr>
        <p:grpSpPr>
          <a:xfrm>
            <a:off x="5264779" y="1787289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6CC77-69C1-5612-8BCE-F7AE903C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DD691-0A3C-6549-29E1-3C1249F545A8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D5334B-AE81-C977-B019-F95BFCA25B8E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A70CA-4C83-74EE-A4FA-8F81C9BC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0467AB-08D2-3349-5ED4-68D49AD297D5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91B5-8E0A-9A7A-8117-418C286A712D}"/>
              </a:ext>
            </a:extLst>
          </p:cNvPr>
          <p:cNvGrpSpPr/>
          <p:nvPr/>
        </p:nvGrpSpPr>
        <p:grpSpPr>
          <a:xfrm>
            <a:off x="5249458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1D6AC4-449A-6F34-63F0-2AD5CAD5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46ABD-CB9C-07CA-3AC7-2FE74F897BEA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B44EDB-93C7-75D9-5CAE-2312EEF5548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683781" y="2625292"/>
            <a:ext cx="11186" cy="2055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B81432-A222-4B15-8957-D13A70C4B27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B0E28-4200-E0AA-C065-00C72C471A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68460" y="2612976"/>
            <a:ext cx="28574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46A06072-459B-ED96-ED04-DBECE8B4981C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A4BBF954-4D96-3CD9-C29F-C07DCB80DA45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93ACBC75-95B6-FC80-9BBE-C9B2E23C202B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26666-348E-3A26-E046-6B141DA5A894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93C04-69AD-CD1E-BA7A-F4C9860F0F43}"/>
              </a:ext>
            </a:extLst>
          </p:cNvPr>
          <p:cNvSpPr txBox="1"/>
          <p:nvPr/>
        </p:nvSpPr>
        <p:spPr>
          <a:xfrm>
            <a:off x="7555835" y="4893296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zcl_demo_customer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zcl_demo_salesorderitem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1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91E9-BBFD-7CA3-F08D-3F0255FD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F036D-37B8-B9E7-980A-677AF25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B646E3-9F33-C421-7E74-DDCB1677B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5D3EA-81FD-A324-06E6-7AD32F04B926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82B8EA-431E-E537-73C4-9A44F056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3C2E36-F59A-4B58-5F39-A3CEA0D15710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C726F-6962-E3BE-AF8B-17DF18987C49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5E159A-CC43-5473-1951-A32ACFBF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85988B-27D7-BB8A-B7F2-D06978F550E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01D07-D896-33B6-ADCB-51CC80AA8207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843D80-A4C3-0ECB-AC58-EE6B0446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A8FEAE-4873-5BCF-5B0A-DF05564740C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E711-392E-E8F1-7451-421ABB32A78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021211" y="2612976"/>
            <a:ext cx="2134200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D1C95-BE08-2CD7-F9A9-06279DB5B4C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9B103-6431-E865-EDEC-F9CA37AABFC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71843" y="2612976"/>
            <a:ext cx="2070372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33E9ACE2-4A0F-42AC-A2C0-3DDE23EB4782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7CE87F5E-AAAA-CB09-C5D6-1025BA3B06AD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DA5F2B41-AD69-18B9-7974-FA965A802DDF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5E1E4-4C9E-E9D8-403D-CB14680F1CDB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89588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5A42-20AC-9FE8-A405-F70BF94E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A635C-E5E2-C763-D1B0-83A20CE4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60DBE-829D-A98F-93E9-44B7D610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7E45C8-6FAB-5A3A-331F-9CB4A9D83713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2B836-B44F-4586-793D-A8CAFF91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67132-540B-279A-C7CC-507E854CCB71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DFFFC-EEB2-6F81-E9CD-0E24515BA47C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0FD94-2A94-401B-958A-21183476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C495-2D7A-41A0-AFD3-184F4A554992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56AD9-F68F-12FF-1663-7457A3693380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CE95F6-B62F-25EE-F126-1B703A7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312D7-684A-4095-54B6-FF4A505BA167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F3978-ACC8-4C96-1CFF-F9047F4EC8C0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3021211" y="2612976"/>
            <a:ext cx="1377369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D1F1CF-A276-D678-8A9F-E0D599FFE817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5681713" y="2612976"/>
            <a:ext cx="0" cy="1331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0F263D-893B-ADF3-2041-68618C9A0026}"/>
              </a:ext>
            </a:extLst>
          </p:cNvPr>
          <p:cNvCxnSpPr>
            <a:cxnSpLocks/>
            <a:stCxn id="14" idx="2"/>
            <a:endCxn id="7" idx="7"/>
          </p:cNvCxnSpPr>
          <p:nvPr/>
        </p:nvCxnSpPr>
        <p:spPr>
          <a:xfrm flipH="1">
            <a:off x="6964845" y="2612976"/>
            <a:ext cx="1377370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2340C0A6-D924-7940-BD07-0792445DD00D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90A0E8D2-4769-5428-B61E-55AA1354B928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2825288A-F5E3-6DB3-F640-C9E53709AABC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A19AA-0AB7-995B-3119-EA795D1AC7A7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C67289-AE7C-7534-9A08-18D0366B8DFD}"/>
              </a:ext>
            </a:extLst>
          </p:cNvPr>
          <p:cNvSpPr/>
          <p:nvPr/>
        </p:nvSpPr>
        <p:spPr>
          <a:xfrm>
            <a:off x="3867089" y="3944911"/>
            <a:ext cx="3629247" cy="4631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Common Interface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B5A17-5746-A187-8C27-49039840CAA3}"/>
              </a:ext>
            </a:extLst>
          </p:cNvPr>
          <p:cNvCxnSpPr/>
          <p:nvPr/>
        </p:nvCxnSpPr>
        <p:spPr>
          <a:xfrm flipH="1">
            <a:off x="5681709" y="4408019"/>
            <a:ext cx="3" cy="27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wipe dir="d"/>
      </p:transition>
    </mc:Choice>
    <mc:Fallback xmlns="">
      <p:transition spd="slow">
        <p:wipe dir="d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C3ABD-23E6-3155-68DD-8F8FA770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1336980"/>
            <a:ext cx="7772400" cy="2919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 GW Method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5A6E09-DDA8-F7DB-2D72-3FCAB6A1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9597"/>
          <a:stretch/>
        </p:blipFill>
        <p:spPr>
          <a:xfrm>
            <a:off x="3494571" y="2817116"/>
            <a:ext cx="8011627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Avoid Using Deprecated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EC07E-954C-7BFB-9ED6-168B030D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7" y="1577047"/>
            <a:ext cx="11379689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035"/>
          <a:stretch/>
        </p:blipFill>
        <p:spPr>
          <a:xfrm>
            <a:off x="188336" y="1716637"/>
            <a:ext cx="5447541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4CD21-ECFF-133A-C8A2-CB22EA2D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9350" y="415857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38" y="4860772"/>
            <a:ext cx="25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29048" y="5699794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Untyped</a:t>
            </a:r>
            <a:r>
              <a:rPr lang="en-US" sz="2400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83" y="3499697"/>
            <a:ext cx="8584367" cy="192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cxnSpLocks/>
            <a:stCxn id="16" idx="1"/>
          </p:cNvCxnSpPr>
          <p:nvPr/>
        </p:nvCxnSpPr>
        <p:spPr>
          <a:xfrm flipH="1" flipV="1">
            <a:off x="7958667" y="5141478"/>
            <a:ext cx="570381" cy="789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1" idx="3"/>
          </p:cNvCxnSpPr>
          <p:nvPr/>
        </p:nvCxnSpPr>
        <p:spPr>
          <a:xfrm flipV="1">
            <a:off x="2769433" y="4962785"/>
            <a:ext cx="615532" cy="12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161009" y="4389409"/>
            <a:ext cx="1154973" cy="402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ZCL_GW_MODEL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A6383-6C55-7BAD-285E-2D31389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64" y="3815327"/>
            <a:ext cx="9709637" cy="239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8" y="1392472"/>
            <a:ext cx="8128000" cy="230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DPC-&gt;GET_MODEL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A75BB-D945-6202-EB71-5ECCC8A1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63" y="1359210"/>
            <a:ext cx="6534718" cy="481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6475-9991-19D9-6C38-3F497E5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F779C5C4-6B18-6E7D-41FD-EF5907AA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12B14-2844-D8A4-AE7F-E2760995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F0472-C3CD-A95F-3926-D772A855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3517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BO Class from DPC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84A73-B3D9-9122-9B47-09759628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7" y="2008682"/>
            <a:ext cx="11408549" cy="303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351698-D838-C84F-C603-ED45ED7D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99475" y="1968707"/>
          <a:ext cx="10593055" cy="38776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1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Identify Primary Key(s)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Instantiate Class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Call class methods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Fill Entity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Create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Read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Update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Delete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5016710"/>
            <a:ext cx="511264" cy="532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4396945"/>
            <a:ext cx="511264" cy="532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12" y="3699325"/>
            <a:ext cx="511264" cy="532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5010050"/>
            <a:ext cx="511264" cy="5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4390285"/>
            <a:ext cx="511264" cy="532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692665"/>
            <a:ext cx="511264" cy="5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060318"/>
            <a:ext cx="511264" cy="532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5010050"/>
            <a:ext cx="511264" cy="532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4390285"/>
            <a:ext cx="511264" cy="532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731" y="3060318"/>
            <a:ext cx="511264" cy="5325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737" y="4400278"/>
            <a:ext cx="511264" cy="532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702658"/>
            <a:ext cx="511264" cy="532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070311"/>
            <a:ext cx="511264" cy="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18834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6318" y="2557065"/>
            <a:ext cx="114025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Identify Primary Key(s)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Instantiate BO Class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Fill entity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C7BA0-F019-1500-DA84-0AC6EC4463C6}"/>
              </a:ext>
            </a:extLst>
          </p:cNvPr>
          <p:cNvSpPr/>
          <p:nvPr/>
        </p:nvSpPr>
        <p:spPr>
          <a:xfrm>
            <a:off x="394743" y="1469039"/>
            <a:ext cx="114025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  TYPE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iwbep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t_mgw_tech_pairs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LIKE LINE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TYPE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snwd_partner_id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TYPE REF 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TYPE REF TO data.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2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27E0-DA5C-6D9D-5411-0B2140B0A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140EFB-EFBF-79FF-D038-5F02C25CBE66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8F2E4-CAF1-8A6D-B1F7-9990FD87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7D015C-73D1-90B0-EC9F-AD4BAB55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51604-968C-B512-ED15-4CAD1D01EE92}"/>
              </a:ext>
            </a:extLst>
          </p:cNvPr>
          <p:cNvSpPr/>
          <p:nvPr/>
        </p:nvSpPr>
        <p:spPr>
          <a:xfrm>
            <a:off x="394743" y="1469039"/>
            <a:ext cx="11402517" cy="6452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24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8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624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READ TABLE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WITH KEY name = 'BP_ID'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224" y="3322018"/>
            <a:ext cx="8521321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6396031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3E2166-06C9-2BEF-A376-66388B4F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262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61044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D39CDB-21D3-8D55-4A6E-35BC488D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59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 name = ’BP_ID’ ]-value.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34094" y="3383076"/>
            <a:ext cx="6863045" cy="38168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1600542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119819-BACE-C71D-4137-C24B14A8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17999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Reference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4CA70-FDA5-8002-877F-643CE018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GET REFERENCE OF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5961" y="4318125"/>
            <a:ext cx="3073377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161424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Warning – This is not For Beginners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CDE4AE-7996-C071-66B4-A2CF8BE2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5462" y="1549525"/>
            <a:ext cx="17694913" cy="5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GET_ENTITY V2 </a:t>
            </a:r>
            <a:r>
              <a:rPr lang="mr-IN" sz="4267" dirty="0"/>
              <a:t>–</a:t>
            </a:r>
            <a:r>
              <a:rPr lang="en-US" sz="4267" dirty="0"/>
              <a:t> Method Chaining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CBBB3E-4ED6-EAAB-E069-124B2340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27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DATA(keys)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keys[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)-&gt;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95442" y="3041740"/>
            <a:ext cx="5178191" cy="389784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63797610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3532D-0D22-F4B1-6545-DE3FA60A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1478" y="3834270"/>
            <a:ext cx="9600001" cy="1438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F9F4F-0766-2D26-87DE-E3D711F6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2662" y="2057950"/>
            <a:ext cx="9600001" cy="1640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678881" y="2221949"/>
            <a:ext cx="2188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Use </a:t>
            </a:r>
            <a:r>
              <a:rPr lang="en-US" sz="2400" dirty="0" err="1">
                <a:solidFill>
                  <a:srgbClr val="FF0000"/>
                </a:solidFill>
              </a:rPr>
              <a:t>salesorder</a:t>
            </a:r>
            <a:r>
              <a:rPr lang="en-US" sz="2400" dirty="0">
                <a:solidFill>
                  <a:srgbClr val="FF0000"/>
                </a:solidFill>
              </a:rPr>
              <a:t> key to get customer</a:t>
            </a:r>
          </a:p>
        </p:txBody>
      </p:sp>
    </p:spTree>
    <p:extLst>
      <p:ext uri="{BB962C8B-B14F-4D97-AF65-F5344CB8AC3E}">
        <p14:creationId xmlns:p14="http://schemas.microsoft.com/office/powerpoint/2010/main" val="164076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B8848-14F9-AEC4-1FBE-2A30D608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7560" y="5409696"/>
            <a:ext cx="10043920" cy="1299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7750243" y="5628778"/>
            <a:ext cx="218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Exception handling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4932D-C0CE-6DD7-A9D5-F5C1FD19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928" y="3886679"/>
            <a:ext cx="3897401" cy="13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BE5114-5658-340C-E44D-FC44FAB1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93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310FA-71C8-50A3-82F0-A10BAC16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624423"/>
            <a:ext cx="11894885" cy="35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577A9-32DB-F2C8-F849-F1CAEF9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358198"/>
            <a:ext cx="10006929" cy="300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86" y="1918092"/>
            <a:ext cx="8857365" cy="3932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60444" y="4450285"/>
            <a:ext cx="5478956" cy="1733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133" dirty="0"/>
              <a:t>For each entity component we attempt</a:t>
            </a:r>
          </a:p>
          <a:p>
            <a:r>
              <a:rPr lang="en-US" sz="2133" dirty="0"/>
              <a:t>to call matching getter functional method</a:t>
            </a:r>
          </a:p>
          <a:p>
            <a:endParaRPr lang="en-US" sz="2133" dirty="0"/>
          </a:p>
          <a:p>
            <a:r>
              <a:rPr lang="en-US" sz="2133" dirty="0" err="1"/>
              <a:t>e.g</a:t>
            </a:r>
            <a:r>
              <a:rPr lang="en-US" sz="2133" dirty="0"/>
              <a:t> 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&lt;entity&gt;-city = me-&gt;</a:t>
            </a:r>
            <a:r>
              <a:rPr lang="en-US" sz="2133" dirty="0" err="1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get_city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( ).</a:t>
            </a:r>
          </a:p>
        </p:txBody>
      </p:sp>
    </p:spTree>
    <p:extLst>
      <p:ext uri="{BB962C8B-B14F-4D97-AF65-F5344CB8AC3E}">
        <p14:creationId xmlns:p14="http://schemas.microsoft.com/office/powerpoint/2010/main" val="145262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67765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C2941-348B-FDBD-D26F-0283A9FE72AE}"/>
              </a:ext>
            </a:extLst>
          </p:cNvPr>
          <p:cNvSpPr txBox="1"/>
          <p:nvPr/>
        </p:nvSpPr>
        <p:spPr>
          <a:xfrm>
            <a:off x="2172754" y="2681873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For Each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3399479"/>
            <a:ext cx="5537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4117085"/>
            <a:ext cx="2658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Fill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DBE0E-A5AC-52D3-201E-0FEC0C5B0182}"/>
              </a:ext>
            </a:extLst>
          </p:cNvPr>
          <p:cNvSpPr txBox="1"/>
          <p:nvPr/>
        </p:nvSpPr>
        <p:spPr>
          <a:xfrm>
            <a:off x="2172754" y="4834692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66ACA-50E7-F39B-A114-0D167B0CA960}"/>
              </a:ext>
            </a:extLst>
          </p:cNvPr>
          <p:cNvSpPr/>
          <p:nvPr/>
        </p:nvSpPr>
        <p:spPr>
          <a:xfrm rot="19755864">
            <a:off x="2014597" y="2967335"/>
            <a:ext cx="81628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Not so simple</a:t>
            </a:r>
          </a:p>
        </p:txBody>
      </p:sp>
    </p:spTree>
    <p:extLst>
      <p:ext uri="{BB962C8B-B14F-4D97-AF65-F5344CB8AC3E}">
        <p14:creationId xmlns:p14="http://schemas.microsoft.com/office/powerpoint/2010/main" val="29162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298223" y="1286934"/>
            <a:ext cx="9595554" cy="476665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- ABAP Core Data Services </a:t>
            </a:r>
          </a:p>
        </p:txBody>
      </p:sp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1304FE64-FEFE-4962-AAD0-1ED5FF78FD78}"/>
              </a:ext>
            </a:extLst>
          </p:cNvPr>
          <p:cNvSpPr/>
          <p:nvPr/>
        </p:nvSpPr>
        <p:spPr>
          <a:xfrm>
            <a:off x="9848029" y="521651"/>
            <a:ext cx="2375855" cy="27798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From 7.40 SP05</a:t>
            </a:r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44" y="1260475"/>
            <a:ext cx="6414911" cy="55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0" t="47509" r="23121" b="-1"/>
          <a:stretch/>
        </p:blipFill>
        <p:spPr>
          <a:xfrm>
            <a:off x="3505198" y="1343379"/>
            <a:ext cx="5181600" cy="54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Constraints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E2414-7C8D-5389-90D8-2DB6F134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87274" y="3136612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SAP Note 1574568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D4EDB-DB04-A121-3F15-7BC8E12A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2" y="1306993"/>
            <a:ext cx="7158460" cy="4886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 is to identify primary key(s) as quickly as possible and use them to fill entities.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6710" y="2957513"/>
            <a:ext cx="5016708" cy="3069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155085"/>
            <a:ext cx="4267200" cy="2674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05416-3AA9-EC1B-CF27-D5E670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87" r="20262" b="31169"/>
          <a:stretch/>
        </p:blipFill>
        <p:spPr>
          <a:xfrm>
            <a:off x="47809" y="3429000"/>
            <a:ext cx="6129205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6608-A017-8841-4043-ECC70DCF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D27A-D3C6-AFC9-EFF6-311A8A11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94D4B-488A-16EE-7145-19C1EBD8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Create anonymous data object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orderby</a:t>
            </a:r>
            <a:endParaRPr lang="en-US" sz="3000" dirty="0"/>
          </a:p>
          <a:p>
            <a:r>
              <a:rPr lang="en-US" sz="3000" dirty="0"/>
              <a:t>$filter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inlinecount</a:t>
            </a:r>
            <a:endParaRPr lang="en-US" sz="3000" dirty="0"/>
          </a:p>
          <a:p>
            <a:r>
              <a:rPr lang="en-US" sz="3000" dirty="0"/>
              <a:t>$top &amp; $skip</a:t>
            </a:r>
          </a:p>
          <a:p>
            <a:r>
              <a:rPr lang="en-US" sz="3000" dirty="0"/>
              <a:t>$count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skiptoken</a:t>
            </a:r>
            <a:endParaRPr lang="en-US" sz="3000" dirty="0"/>
          </a:p>
          <a:p>
            <a:r>
              <a:rPr lang="en-US" sz="3000" dirty="0"/>
              <a:t>Fill entities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40193-0F0E-3EE1-A2C2-596C4E66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1990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94" y="5114490"/>
            <a:ext cx="2186353" cy="15814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Anonymous data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49257-9F20-F21D-EFD7-6200AE8D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360483"/>
            <a:ext cx="10698716" cy="358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8DE08-5833-FF89-62D4-4440FF44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067331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3026E-FDF4-1B67-18AC-A61A75CA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10" y="1391960"/>
            <a:ext cx="9000383" cy="485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894B-5A4E-930B-C562-20D8D38E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126634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47329-3359-412F-09D8-BC7A30E7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2" y="1420634"/>
            <a:ext cx="9052979" cy="472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2" t="-259" r="68038" b="79792"/>
          <a:stretch/>
        </p:blipFill>
        <p:spPr>
          <a:xfrm>
            <a:off x="3495971" y="1659467"/>
            <a:ext cx="5531555" cy="178364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OData.publish:true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80D924-8045-38F9-2944-23AD8C1D5F3F}"/>
              </a:ext>
            </a:extLst>
          </p:cNvPr>
          <p:cNvCxnSpPr/>
          <p:nvPr/>
        </p:nvCxnSpPr>
        <p:spPr>
          <a:xfrm>
            <a:off x="3397956" y="2912533"/>
            <a:ext cx="2370666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1175AB-7035-7C34-DDA1-EAF641648280}"/>
              </a:ext>
            </a:extLst>
          </p:cNvPr>
          <p:cNvSpPr/>
          <p:nvPr/>
        </p:nvSpPr>
        <p:spPr>
          <a:xfrm>
            <a:off x="2578208" y="3984978"/>
            <a:ext cx="7035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are not covering this</a:t>
            </a:r>
          </a:p>
        </p:txBody>
      </p:sp>
    </p:spTree>
    <p:extLst>
      <p:ext uri="{BB962C8B-B14F-4D97-AF65-F5344CB8AC3E}">
        <p14:creationId xmlns:p14="http://schemas.microsoft.com/office/powerpoint/2010/main" val="5305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$filter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14C2-0D2B-18A4-2012-33A24DC6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" y="2451804"/>
            <a:ext cx="10750697" cy="94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452319" y="1561985"/>
            <a:ext cx="7594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9096" y="5636304"/>
            <a:ext cx="1058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*Note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sz="2400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13" y="3943671"/>
            <a:ext cx="5382371" cy="14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9A505-534B-E67E-BFF9-D5663C93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466407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CD5E6-6A64-4849-4EB1-9D0B070F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6F38B-9B3E-453F-69CF-0B1D66B5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68203" y="2965887"/>
            <a:ext cx="7463624" cy="2681108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$top &amp; $skip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DA94A-B02E-9B3C-999B-E7D4FE13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377124"/>
            <a:ext cx="7803021" cy="7495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15"/>
          <a:stretch/>
        </p:blipFill>
        <p:spPr>
          <a:xfrm>
            <a:off x="1429063" y="1401721"/>
            <a:ext cx="7686677" cy="5041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$top &amp; $skip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68B5C-FDFF-0D25-22D8-82B34583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063" y="1401722"/>
            <a:ext cx="6175948" cy="107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726" y="1933018"/>
            <a:ext cx="1688015" cy="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DA9DB-FA15-842E-A888-10DF7E70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2248518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21A44-8CB6-FA9C-E8C7-6D3FD9D4C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" y="1883135"/>
            <a:ext cx="11138392" cy="4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559" y="2930042"/>
            <a:ext cx="7076120" cy="3097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400C7-89FF-FD23-628E-A9635687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836163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1220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50C11-4127-87A1-6734-937DD045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369103"/>
            <a:ext cx="7784892" cy="533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30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-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DE3C4-63B4-4F0F-A5AF-187A9706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2944" y="1663406"/>
            <a:ext cx="904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grahamrobbo.github.io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r>
              <a:rPr lang="en-US" sz="2400" dirty="0">
                <a:hlinkClick r:id="rId3"/>
              </a:rPr>
              <a:t>/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70479" y="2647946"/>
            <a:ext cx="557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you will also need abapGit </a:t>
            </a:r>
          </a:p>
          <a:p>
            <a:pPr algn="ctr"/>
            <a:r>
              <a:rPr lang="en-US" sz="2400" dirty="0">
                <a:hlinkClick r:id="rId4"/>
              </a:rPr>
              <a:t>https://abapGit.org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07" y="3634104"/>
            <a:ext cx="3555703" cy="244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" y="2707456"/>
            <a:ext cx="4716637" cy="355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8A878D-F17E-34C9-00F2-809FB40F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369103"/>
            <a:ext cx="7784892" cy="533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95" y="1837648"/>
            <a:ext cx="6695607" cy="41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110040" y="5735544"/>
            <a:ext cx="3284453" cy="3073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Entities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CB65-28B4-C6D4-85E2-2CAEC8DEF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" y="4717812"/>
            <a:ext cx="2431737" cy="152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90" y="4717810"/>
            <a:ext cx="2431737" cy="1523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27" y="4717810"/>
            <a:ext cx="2431737" cy="152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64" y="4717810"/>
            <a:ext cx="2431737" cy="1523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02" y="4717810"/>
            <a:ext cx="2431737" cy="1523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14" y="1272650"/>
            <a:ext cx="9760261" cy="3483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Service Design</a:t>
            </a:r>
          </a:p>
          <a:p>
            <a:pPr lvl="1"/>
            <a:r>
              <a:rPr lang="en-US" sz="4000" dirty="0"/>
              <a:t>Design for consumers</a:t>
            </a:r>
          </a:p>
          <a:p>
            <a:r>
              <a:rPr lang="en-US" sz="4000" dirty="0"/>
              <a:t>Code patterns for reusability</a:t>
            </a:r>
          </a:p>
          <a:p>
            <a:pPr lvl="1"/>
            <a:r>
              <a:rPr lang="en-US" sz="4000" dirty="0"/>
              <a:t>The first &amp; second rule</a:t>
            </a:r>
          </a:p>
        </p:txBody>
      </p:sp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1A243-CB8A-FE28-6B6B-1BA93F98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2944" y="1663406"/>
            <a:ext cx="904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grahamrobbo.github.io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r>
              <a:rPr lang="en-US" sz="2400" dirty="0">
                <a:hlinkClick r:id="rId3"/>
              </a:rPr>
              <a:t>/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70479" y="2647946"/>
            <a:ext cx="557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you will also need abapGit </a:t>
            </a:r>
          </a:p>
          <a:p>
            <a:pPr algn="ctr"/>
            <a:r>
              <a:rPr lang="en-US" sz="2400" dirty="0">
                <a:hlinkClick r:id="rId4"/>
              </a:rPr>
              <a:t>https://abapGit.org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07" y="3634104"/>
            <a:ext cx="3555703" cy="244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" y="2707456"/>
            <a:ext cx="4716637" cy="355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82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C3A0A-2010-A201-7EB9-A0AAA027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B93-B498-A98C-99A9-A06159DE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5904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17033-7684-EFCF-0335-17E2E318441B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13978-5EEE-BE6C-109B-04894EFC990E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grahamrobbo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CAF156-CCBF-9147-6FAB-38BA800A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29121-3BA7-ED6C-E48D-67250E6B6D4A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6A9C9-D840-8512-4517-121FC22935A2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graham@yelcho.com.au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68C0C1F-6DA4-4EA6-9DC5-78667AC90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A9C09-32A6-0627-9E6B-EB75C4E36AA0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D3324D82-4ACB-A3A1-FAB5-BB8DCC636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C3D2CA0E-B025-362D-186A-F311F3190A01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+61 412 402 441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2C279E8-AACE-A11D-D1F9-3D7600B2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– focus on consumption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3E142A-A8B7-6BF3-CA4E-F9DADBAA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76" y="1264777"/>
            <a:ext cx="6561251" cy="2637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95" y="1940508"/>
            <a:ext cx="3294912" cy="32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69acbf-a93a-45de-a90c-2e5680319334">
      <Terms xmlns="http://schemas.microsoft.com/office/infopath/2007/PartnerControls"/>
    </lcf76f155ced4ddcb4097134ff3c332f>
    <TaxCatchAll xmlns="f58a3ca6-36ae-4e30-a036-fca61874aa4d" xsi:nil="true"/>
    <SharedWithUsers xmlns="f58a3ca6-36ae-4e30-a036-fca61874aa4d">
      <UserInfo>
        <DisplayName>Lindsay Kelly</DisplayName>
        <AccountId>647</AccountId>
        <AccountType/>
      </UserInfo>
    </SharedWithUsers>
    <MediaLengthInSeconds xmlns="8269acbf-a93a-45de-a90c-2e568031933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8DA25070C024C8B98AD042AAB9678" ma:contentTypeVersion="17" ma:contentTypeDescription="Create a new document." ma:contentTypeScope="" ma:versionID="6f729f5684e062af5b2ac1f81bbd4678">
  <xsd:schema xmlns:xsd="http://www.w3.org/2001/XMLSchema" xmlns:xs="http://www.w3.org/2001/XMLSchema" xmlns:p="http://schemas.microsoft.com/office/2006/metadata/properties" xmlns:ns2="8269acbf-a93a-45de-a90c-2e5680319334" xmlns:ns3="f58a3ca6-36ae-4e30-a036-fca61874aa4d" targetNamespace="http://schemas.microsoft.com/office/2006/metadata/properties" ma:root="true" ma:fieldsID="41381ff6716761ce6d94edb4ac44a3f1" ns2:_="" ns3:_="">
    <xsd:import namespace="8269acbf-a93a-45de-a90c-2e5680319334"/>
    <xsd:import namespace="f58a3ca6-36ae-4e30-a036-fca61874aa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9acbf-a93a-45de-a90c-2e5680319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f8a3fb1-50e6-41b9-8c4d-5dd42a3be4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a3ca6-36ae-4e30-a036-fca61874aa4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8074245-911c-4e96-91fe-f7c56c05164b}" ma:internalName="TaxCatchAll" ma:showField="CatchAllData" ma:web="f58a3ca6-36ae-4e30-a036-fca61874aa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664E73-163A-4055-9CC4-3A310FEDA5B8}">
  <ds:schemaRefs>
    <ds:schemaRef ds:uri="http://schemas.microsoft.com/office/2006/metadata/properties"/>
    <ds:schemaRef ds:uri="http://schemas.microsoft.com/office/infopath/2007/PartnerControls"/>
    <ds:schemaRef ds:uri="8269acbf-a93a-45de-a90c-2e5680319334"/>
    <ds:schemaRef ds:uri="f58a3ca6-36ae-4e30-a036-fca61874aa4d"/>
  </ds:schemaRefs>
</ds:datastoreItem>
</file>

<file path=customXml/itemProps2.xml><?xml version="1.0" encoding="utf-8"?>
<ds:datastoreItem xmlns:ds="http://schemas.openxmlformats.org/officeDocument/2006/customXml" ds:itemID="{763A0BD1-A478-4A16-A64D-E51915A2E7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B100B2-FD7B-4F47-BF89-CA21E110C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69acbf-a93a-45de-a90c-2e5680319334"/>
    <ds:schemaRef ds:uri="f58a3ca6-36ae-4e30-a036-fca61874a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2287</Words>
  <Application>Microsoft Macintosh PowerPoint</Application>
  <PresentationFormat>Widescreen</PresentationFormat>
  <Paragraphs>314</Paragraphs>
  <Slides>84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Anonymous Pro</vt:lpstr>
      <vt:lpstr>Arial</vt:lpstr>
      <vt:lpstr>Calibri</vt:lpstr>
      <vt:lpstr>Calibri Light</vt:lpstr>
      <vt:lpstr>Courier New</vt:lpstr>
      <vt:lpstr>Droid Sans Mono</vt:lpstr>
      <vt:lpstr>Sintony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ABAP Core Data Services </vt:lpstr>
      <vt:lpstr>@OData.publish:true</vt:lpstr>
      <vt:lpstr>Warning - Homework</vt:lpstr>
      <vt:lpstr>Warning – focus on consumption</vt:lpstr>
      <vt:lpstr>Warning – I do not have all the answers</vt:lpstr>
      <vt:lpstr>Agenda</vt:lpstr>
      <vt:lpstr>Service Design Principles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V2</vt:lpstr>
      <vt:lpstr>GET_ENTITY V2 – Table Expression</vt:lpstr>
      <vt:lpstr>GET_ENTITY V2 – Table Expression</vt:lpstr>
      <vt:lpstr>GET_ENTITY V2 – Conversion Operator</vt:lpstr>
      <vt:lpstr>GET_ENTITY V2 – Conversion Operator</vt:lpstr>
      <vt:lpstr>GET_ENTITY V2 – Reference Operator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call_all_getters</vt:lpstr>
      <vt:lpstr>GET_ENTITY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Summary</vt:lpstr>
      <vt:lpstr>Where is the code?</vt:lpstr>
      <vt:lpstr>Thank You</vt:lpstr>
    </vt:vector>
  </TitlesOfParts>
  <Manager/>
  <Company>Yelcho Systems Consulting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Gateway Services</dc:title>
  <dc:subject/>
  <dc:creator>Graham Robinson</dc:creator>
  <cp:keywords/>
  <dc:description/>
  <cp:lastModifiedBy>Graham Robinson</cp:lastModifiedBy>
  <cp:revision>25</cp:revision>
  <dcterms:created xsi:type="dcterms:W3CDTF">2021-08-23T13:40:18Z</dcterms:created>
  <dcterms:modified xsi:type="dcterms:W3CDTF">2024-03-11T22:34:54Z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0x01010041C8DA25070C024C8B98AD042AAB9678</vt:lpwstr>
  </property>
  <property fmtid="{D5CDD505-2E9C-101B-9397-08002B2CF9AE}" pid="3" name="MediaServiceImageTags">
    <vt:lpwstr/>
  </property>
  <property fmtid="{D5CDD505-2E9C-101B-9397-08002B2CF9AE}" pid="4" name="Order">
    <vt:r8>1062800</vt:r8>
  </property>
  <property fmtid="{D5CDD505-2E9C-101B-9397-08002B2CF9AE}" pid="5" name="ComplianceAssetId">
    <vt:lpwstr/>
  </property>
  <property fmtid="{D5CDD505-2E9C-101B-9397-08002B2CF9AE}" pid="6" name="_activity">
    <vt:lpwstr>{"FileActivityType":"9","FileActivityTimeStamp":"2023-01-16T10:36:54.177Z","FileActivityUsersOnPage":[{"DisplayName":"Sarah-Jane Geldenhuys","Id":"sarah-jane@eventfulpeople.com"},{"DisplayName":"Lindsay Kelly","Id":"lindsay@eventfulpeople.com"}],"FileActivityNavigationId":null}</vt:lpwstr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